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7" r:id="rId5"/>
    <p:sldId id="259" r:id="rId6"/>
    <p:sldId id="260" r:id="rId7"/>
    <p:sldId id="261" r:id="rId8"/>
    <p:sldId id="268" r:id="rId9"/>
    <p:sldId id="263" r:id="rId10"/>
    <p:sldId id="262" r:id="rId11"/>
    <p:sldId id="265" r:id="rId12"/>
    <p:sldId id="26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E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p:scale>
          <a:sx n="76" d="100"/>
          <a:sy n="76"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AFE74C00-8C14-4F9E-ADE9-1887DB7FDE4E}"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C564A89-34DA-4904-B033-6788DFCC82BB}"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4F66C6-1901-4108-8874-E4A891FDFD10}"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dirty="0"/>
          </a:p>
        </p:txBody>
      </p:sp>
      <p:sp>
        <p:nvSpPr>
          <p:cNvPr id="15" name="Slide Number Placeholder 14"/>
          <p:cNvSpPr>
            <a:spLocks noGrp="1"/>
          </p:cNvSpPr>
          <p:nvPr>
            <p:ph type="sldNum" sz="quarter" idx="15"/>
          </p:nvPr>
        </p:nvSpPr>
        <p:spPr/>
        <p:txBody>
          <a:bodyPr/>
          <a:lstStyle>
            <a:lvl1pPr algn="ctr">
              <a:defRPr/>
            </a:lvl1pPr>
          </a:lstStyle>
          <a:p>
            <a:pPr>
              <a:defRPr/>
            </a:pPr>
            <a:fld id="{7333C031-04F4-45E3-A5EF-FE26C33B5BF1}" type="slidenum">
              <a:rPr lang="en-US" smtClean="0"/>
              <a:pPr>
                <a:defRPr/>
              </a:pPr>
              <a:t>‹#›</a:t>
            </a:fld>
            <a:endParaRPr lang="en-US" dirty="0"/>
          </a:p>
        </p:txBody>
      </p:sp>
      <p:sp>
        <p:nvSpPr>
          <p:cNvPr id="16" name="Footer Placeholder 15"/>
          <p:cNvSpPr>
            <a:spLocks noGrp="1"/>
          </p:cNvSpPr>
          <p:nvPr>
            <p:ph type="ftr" sz="quarter" idx="16"/>
          </p:nvPr>
        </p:nvSpPr>
        <p:spPr/>
        <p:txBody>
          <a:bodyPr/>
          <a:lstStyle/>
          <a:p>
            <a:pPr>
              <a:defRPr/>
            </a:pPr>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9FEA90B-0C23-400D-BC40-B99442482637}" type="slidenum">
              <a:rPr lang="en-US" smtClean="0"/>
              <a:pPr>
                <a:defRPr/>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96EAA83-0BC1-44D2-9459-E97E7C666D7C}"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D148BE58-40CE-4FF0-83D6-CFA782C3CBB9}"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84249FD-3543-47DD-838B-E8CC489C4DF2}"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C48D53C-CB8F-4428-9BC5-D481366669E5}"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dirty="0"/>
          </a:p>
        </p:txBody>
      </p:sp>
      <p:sp>
        <p:nvSpPr>
          <p:cNvPr id="9" name="Slide Number Placeholder 8"/>
          <p:cNvSpPr>
            <a:spLocks noGrp="1"/>
          </p:cNvSpPr>
          <p:nvPr>
            <p:ph type="sldNum" sz="quarter" idx="15"/>
          </p:nvPr>
        </p:nvSpPr>
        <p:spPr/>
        <p:txBody>
          <a:bodyPr/>
          <a:lstStyle/>
          <a:p>
            <a:pPr>
              <a:defRPr/>
            </a:pPr>
            <a:fld id="{7A30481A-D703-4707-99BE-1033155AD61B}" type="slidenum">
              <a:rPr lang="en-US" smtClean="0"/>
              <a:pPr>
                <a:defRPr/>
              </a:pPr>
              <a:t>‹#›</a:t>
            </a:fld>
            <a:endParaRPr lang="en-US" dirty="0"/>
          </a:p>
        </p:txBody>
      </p:sp>
      <p:sp>
        <p:nvSpPr>
          <p:cNvPr id="10" name="Footer Placeholder 9"/>
          <p:cNvSpPr>
            <a:spLocks noGrp="1"/>
          </p:cNvSpPr>
          <p:nvPr>
            <p:ph type="ftr" sz="quarter" idx="16"/>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3AF4F33E-360A-4457-988A-C3F55246A29A}"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5286F3EC-EE6B-49EA-B652-1AD439434227}" type="slidenum">
              <a:rPr lang="en-US" smtClean="0"/>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temple.edu/photo/photographers/arbus/arbus.htm" TargetMode="External"/><Relationship Id="rId2" Type="http://schemas.openxmlformats.org/officeDocument/2006/relationships/hyperlink" Target="http://www.masters-of-photography.com/" TargetMode="External"/><Relationship Id="rId1" Type="http://schemas.openxmlformats.org/officeDocument/2006/relationships/slideLayout" Target="../slideLayouts/slideLayout2.xml"/><Relationship Id="rId6" Type="http://schemas.openxmlformats.org/officeDocument/2006/relationships/hyperlink" Target="http://www.atgetphotography.com/The-Photographers/Helen-Levitt.html" TargetMode="External"/><Relationship Id="rId5" Type="http://schemas.openxmlformats.org/officeDocument/2006/relationships/hyperlink" Target="http://www.telegraph.co.uk/news/obituaries/culture-obituaries/art-obituaries/5209410/Helen-Levitt.html" TargetMode="External"/><Relationship Id="rId4" Type="http://schemas.openxmlformats.org/officeDocument/2006/relationships/hyperlink" Target="http://www.laurencemillergallery.com/artists/helen-levit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990600"/>
            <a:ext cx="6400800" cy="4419600"/>
          </a:xfrm>
        </p:spPr>
        <p:txBody>
          <a:bodyPr/>
          <a:lstStyle/>
          <a:p>
            <a:pPr eaLnBrk="1" hangingPunct="1"/>
            <a:endParaRPr lang="en-US" sz="2000" dirty="0" smtClean="0"/>
          </a:p>
          <a:p>
            <a:pPr eaLnBrk="1" hangingPunct="1"/>
            <a:r>
              <a:rPr lang="en-US" sz="1600" dirty="0" smtClean="0">
                <a:solidFill>
                  <a:schemeClr val="bg1"/>
                </a:solidFill>
                <a:latin typeface="Arial" pitchFamily="34" charset="0"/>
                <a:cs typeface="Arial" pitchFamily="34" charset="0"/>
              </a:rPr>
              <a:t>Media 175 </a:t>
            </a:r>
            <a:br>
              <a:rPr lang="en-US" sz="1600" dirty="0" smtClean="0">
                <a:solidFill>
                  <a:schemeClr val="bg1"/>
                </a:solidFill>
                <a:latin typeface="Arial" pitchFamily="34" charset="0"/>
                <a:cs typeface="Arial" pitchFamily="34" charset="0"/>
              </a:rPr>
            </a:br>
            <a:r>
              <a:rPr lang="en-US" sz="1600" dirty="0" smtClean="0">
                <a:solidFill>
                  <a:schemeClr val="bg1"/>
                </a:solidFill>
                <a:latin typeface="Arial" pitchFamily="34" charset="0"/>
                <a:cs typeface="Arial" pitchFamily="34" charset="0"/>
              </a:rPr>
              <a:t>Principles of Digital Photography</a:t>
            </a:r>
            <a:r>
              <a:rPr lang="en-US" sz="1600" dirty="0" smtClean="0"/>
              <a:t/>
            </a:r>
            <a:br>
              <a:rPr lang="en-US" sz="1600" dirty="0" smtClean="0"/>
            </a:br>
            <a:endParaRPr lang="en-US" sz="1600" dirty="0" smtClean="0"/>
          </a:p>
          <a:p>
            <a:pPr eaLnBrk="1" hangingPunct="1"/>
            <a:endParaRPr lang="en-US" sz="1600" dirty="0" smtClean="0"/>
          </a:p>
          <a:p>
            <a:pPr eaLnBrk="1" hangingPunct="1"/>
            <a:endParaRPr lang="en-US" sz="1600" dirty="0" smtClean="0"/>
          </a:p>
          <a:p>
            <a:pPr eaLnBrk="1" hangingPunct="1"/>
            <a:r>
              <a:rPr lang="en-US" sz="2800" b="1" dirty="0" smtClean="0">
                <a:solidFill>
                  <a:schemeClr val="bg1"/>
                </a:solidFill>
                <a:latin typeface="Segoe Script" pitchFamily="34" charset="0"/>
              </a:rPr>
              <a:t>Photographer Helen Levitt </a:t>
            </a:r>
            <a:r>
              <a:rPr lang="en-US" sz="2000" dirty="0" smtClean="0"/>
              <a:t/>
            </a:r>
            <a:br>
              <a:rPr lang="en-US" sz="2000" dirty="0" smtClean="0"/>
            </a:br>
            <a:endParaRPr lang="en-US" sz="2000" dirty="0" smtClean="0"/>
          </a:p>
          <a:p>
            <a:pPr eaLnBrk="1" hangingPunct="1"/>
            <a:endParaRPr lang="en-US" sz="2000" dirty="0" smtClean="0"/>
          </a:p>
          <a:p>
            <a:pPr eaLnBrk="1" hangingPunct="1"/>
            <a:endParaRPr lang="en-US" sz="2000" dirty="0" smtClean="0"/>
          </a:p>
          <a:p>
            <a:pPr eaLnBrk="1" hangingPunct="1"/>
            <a:r>
              <a:rPr lang="en-US" sz="1600" dirty="0" smtClean="0">
                <a:solidFill>
                  <a:schemeClr val="bg1"/>
                </a:solidFill>
                <a:latin typeface="Arial" pitchFamily="34" charset="0"/>
                <a:ea typeface="Segoe UI Black" pitchFamily="34" charset="0"/>
                <a:cs typeface="Arial" pitchFamily="34" charset="0"/>
              </a:rPr>
              <a:t>Presented by Debra Faustini</a:t>
            </a:r>
            <a:endParaRPr lang="en-US" sz="1600" dirty="0">
              <a:solidFill>
                <a:schemeClr val="bg1"/>
              </a:solidFill>
              <a:latin typeface="Arial" pitchFamily="34" charset="0"/>
              <a:ea typeface="Segoe UI Black" pitchFamily="34" charset="0"/>
              <a:cs typeface="Arial" pitchFamily="34" charset="0"/>
            </a:endParaRPr>
          </a:p>
          <a:p>
            <a:pPr eaLnBrk="1" hangingPunct="1"/>
            <a:r>
              <a:rPr lang="en-US" sz="1600" dirty="0" smtClean="0">
                <a:solidFill>
                  <a:schemeClr val="bg1"/>
                </a:solidFill>
                <a:latin typeface="Arial" pitchFamily="34" charset="0"/>
                <a:ea typeface="Segoe UI Black" pitchFamily="34" charset="0"/>
                <a:cs typeface="Arial" pitchFamily="34" charset="0"/>
              </a:rPr>
              <a:t>Oct. 2, 2015</a:t>
            </a:r>
          </a:p>
          <a:p>
            <a:pPr eaLnBrk="1" hangingPunct="1"/>
            <a:endParaRPr lang="en-US" sz="1600"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3314700" y="6154579"/>
            <a:ext cx="2514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schemeClr val="bg1"/>
                </a:solidFill>
              </a:rPr>
              <a:t>Photo by </a:t>
            </a:r>
            <a:r>
              <a:rPr lang="en-US" sz="1000" dirty="0" smtClean="0">
                <a:solidFill>
                  <a:schemeClr val="bg1"/>
                </a:solidFill>
              </a:rPr>
              <a:t>Helen Levitt, New York c. 1942</a:t>
            </a:r>
            <a:endParaRPr lang="en-US" sz="1000" dirty="0">
              <a:solidFill>
                <a:schemeClr val="bg1"/>
              </a:solidFill>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511" y="457200"/>
            <a:ext cx="3742978" cy="5579595"/>
          </a:xfrm>
          <a:prstGeom prst="rect">
            <a:avLst/>
          </a:prstGeom>
          <a:solidFill>
            <a:srgbClr val="FFFFFF">
              <a:shade val="85000"/>
            </a:srgbClr>
          </a:solidFill>
          <a:ln w="50800">
            <a:solidFill>
              <a:schemeClr val="tx1"/>
            </a:solidFill>
            <a:miter lim="800000"/>
            <a:headEnd/>
            <a:tailEnd/>
          </a:ln>
          <a:effectLst>
            <a:outerShdw blurRad="177800" dist="101600" dir="7200000" algn="ctr" rotWithShape="0">
              <a:schemeClr val="bg2"/>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348" y="914400"/>
            <a:ext cx="6405303" cy="4691063"/>
          </a:xfrm>
          <a:prstGeom prst="rect">
            <a:avLst/>
          </a:prstGeom>
          <a:noFill/>
          <a:ln w="50800">
            <a:solidFill>
              <a:schemeClr val="tx1"/>
            </a:solidFill>
            <a:miter lim="800000"/>
            <a:headEnd/>
            <a:tailEnd/>
          </a:ln>
          <a:effectLst>
            <a:outerShdw blurRad="177800" dist="101600" dir="7200000" algn="tr" rotWithShape="0">
              <a:schemeClr val="bg1"/>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67150" y="5745209"/>
            <a:ext cx="1409700" cy="246221"/>
          </a:xfrm>
          <a:prstGeom prst="rect">
            <a:avLst/>
          </a:prstGeom>
          <a:noFill/>
        </p:spPr>
        <p:txBody>
          <a:bodyPr wrap="square" rtlCol="0">
            <a:spAutoFit/>
          </a:bodyPr>
          <a:lstStyle/>
          <a:p>
            <a:r>
              <a:rPr lang="en-US" sz="1000" dirty="0" smtClean="0">
                <a:solidFill>
                  <a:schemeClr val="bg1"/>
                </a:solidFill>
              </a:rPr>
              <a:t>Photo by Helen Levitt</a:t>
            </a:r>
            <a:endParaRPr lang="en-US" sz="1000" dirty="0">
              <a:solidFill>
                <a:schemeClr val="bg1"/>
              </a:solidFill>
            </a:endParaRPr>
          </a:p>
        </p:txBody>
      </p:sp>
    </p:spTree>
    <p:extLst>
      <p:ext uri="{BB962C8B-B14F-4D97-AF65-F5344CB8AC3E}">
        <p14:creationId xmlns:p14="http://schemas.microsoft.com/office/powerpoint/2010/main" val="183464976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788" y="2286000"/>
            <a:ext cx="67818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ext Box 4"/>
          <p:cNvSpPr txBox="1">
            <a:spLocks noChangeArrowheads="1"/>
          </p:cNvSpPr>
          <p:nvPr/>
        </p:nvSpPr>
        <p:spPr bwMode="auto">
          <a:xfrm>
            <a:off x="1181100" y="2438400"/>
            <a:ext cx="69723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smtClean="0">
                <a:solidFill>
                  <a:schemeClr val="bg1"/>
                </a:solidFill>
              </a:rPr>
              <a:t>Resources:</a:t>
            </a:r>
          </a:p>
          <a:p>
            <a:pPr algn="ctr" eaLnBrk="1" hangingPunct="1"/>
            <a:endParaRPr lang="en-US" dirty="0">
              <a:solidFill>
                <a:srgbClr val="51E9FD"/>
              </a:solidFill>
              <a:hlinkClick r:id="rId2"/>
            </a:endParaRPr>
          </a:p>
          <a:p>
            <a:pPr algn="ctr" eaLnBrk="1" hangingPunct="1"/>
            <a:r>
              <a:rPr lang="en-US" dirty="0">
                <a:solidFill>
                  <a:srgbClr val="51E9FD"/>
                </a:solidFill>
                <a:hlinkClick r:id="rId2"/>
              </a:rPr>
              <a:t>http://</a:t>
            </a:r>
            <a:r>
              <a:rPr lang="en-US" dirty="0" smtClean="0">
                <a:solidFill>
                  <a:srgbClr val="51E9FD"/>
                </a:solidFill>
                <a:hlinkClick r:id="rId2"/>
              </a:rPr>
              <a:t>www.masters-of-photography.com</a:t>
            </a:r>
            <a:endParaRPr lang="en-US" dirty="0" smtClean="0">
              <a:solidFill>
                <a:srgbClr val="51E9FD"/>
              </a:solidFill>
            </a:endParaRPr>
          </a:p>
          <a:p>
            <a:pPr algn="ctr" eaLnBrk="1" hangingPunct="1"/>
            <a:endParaRPr lang="en-US" dirty="0">
              <a:solidFill>
                <a:srgbClr val="51E9FD"/>
              </a:solidFill>
              <a:hlinkClick r:id="rId3"/>
            </a:endParaRPr>
          </a:p>
          <a:p>
            <a:pPr algn="ctr" eaLnBrk="1" hangingPunct="1"/>
            <a:r>
              <a:rPr lang="en-US" dirty="0" smtClean="0">
                <a:solidFill>
                  <a:srgbClr val="51E9FD"/>
                </a:solidFill>
                <a:hlinkClick r:id="rId4"/>
              </a:rPr>
              <a:t>http://www.laurencemillergallery.com/artists/helen-levitt</a:t>
            </a:r>
            <a:endParaRPr lang="en-US" dirty="0" smtClean="0">
              <a:solidFill>
                <a:srgbClr val="51E9FD"/>
              </a:solidFill>
            </a:endParaRPr>
          </a:p>
          <a:p>
            <a:pPr algn="ctr" eaLnBrk="1" hangingPunct="1"/>
            <a:endParaRPr lang="en-US" dirty="0" smtClean="0">
              <a:solidFill>
                <a:srgbClr val="51E9FD"/>
              </a:solidFill>
            </a:endParaRPr>
          </a:p>
          <a:p>
            <a:pPr algn="ctr" eaLnBrk="1" hangingPunct="1"/>
            <a:r>
              <a:rPr lang="en-US" dirty="0" smtClean="0">
                <a:solidFill>
                  <a:srgbClr val="51E9FD"/>
                </a:solidFill>
                <a:hlinkClick r:id="rId5"/>
              </a:rPr>
              <a:t>http://www.telegraph.co.uk/news/obituaries/culture-obituaries/art-obituaries/5209410/Helen-Levitt.html</a:t>
            </a:r>
            <a:r>
              <a:rPr lang="en-US" dirty="0" smtClean="0">
                <a:solidFill>
                  <a:srgbClr val="51E9FD"/>
                </a:solidFill>
              </a:rPr>
              <a:t> </a:t>
            </a:r>
            <a:endParaRPr lang="en-US" dirty="0" smtClean="0">
              <a:solidFill>
                <a:srgbClr val="51E9FD"/>
              </a:solidFill>
            </a:endParaRPr>
          </a:p>
          <a:p>
            <a:pPr algn="ctr" eaLnBrk="1" hangingPunct="1"/>
            <a:endParaRPr lang="en-US" dirty="0">
              <a:solidFill>
                <a:srgbClr val="51E9FD"/>
              </a:solidFill>
            </a:endParaRPr>
          </a:p>
          <a:p>
            <a:pPr algn="ctr" eaLnBrk="1" hangingPunct="1"/>
            <a:r>
              <a:rPr lang="en-US" dirty="0">
                <a:solidFill>
                  <a:schemeClr val="bg1"/>
                </a:solidFill>
                <a:hlinkClick r:id="rId6"/>
              </a:rPr>
              <a:t>http://</a:t>
            </a:r>
            <a:r>
              <a:rPr lang="en-US" dirty="0" smtClean="0">
                <a:solidFill>
                  <a:schemeClr val="bg1"/>
                </a:solidFill>
                <a:hlinkClick r:id="rId6"/>
              </a:rPr>
              <a:t>www.atgetphotography.com/The-Photographers/Helen-Levitt.html</a:t>
            </a:r>
            <a:r>
              <a:rPr lang="en-US" dirty="0" smtClean="0">
                <a:solidFill>
                  <a:schemeClr val="bg1"/>
                </a:solidFill>
              </a:rPr>
              <a:t> </a:t>
            </a:r>
            <a:endParaRPr lang="en-US" dirty="0">
              <a:solidFill>
                <a:schemeClr val="bg1"/>
              </a:solidFill>
            </a:endParaRPr>
          </a:p>
        </p:txBody>
      </p:sp>
      <p:sp>
        <p:nvSpPr>
          <p:cNvPr id="10243" name="Text Box 5"/>
          <p:cNvSpPr txBox="1">
            <a:spLocks noChangeArrowheads="1"/>
          </p:cNvSpPr>
          <p:nvPr/>
        </p:nvSpPr>
        <p:spPr bwMode="auto">
          <a:xfrm>
            <a:off x="3429000" y="1524000"/>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bg1"/>
                </a:solidFill>
                <a:latin typeface="Segoe Script" pitchFamily="34" charset="0"/>
              </a:rPr>
              <a:t>The End</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algn="ctr" eaLnBrk="1" hangingPunct="1"/>
            <a:r>
              <a:rPr lang="en-US" sz="3200" b="1" dirty="0" smtClean="0">
                <a:solidFill>
                  <a:schemeClr val="bg1"/>
                </a:solidFill>
                <a:latin typeface="Segoe Script" pitchFamily="34" charset="0"/>
              </a:rPr>
              <a:t>Helen Levitt</a:t>
            </a:r>
            <a:r>
              <a:rPr lang="en-US" sz="3600" b="1" dirty="0" smtClean="0"/>
              <a:t/>
            </a:r>
            <a:br>
              <a:rPr lang="en-US" sz="3600" b="1" dirty="0" smtClean="0"/>
            </a:br>
            <a:r>
              <a:rPr lang="en-US" sz="2000" spc="300" dirty="0">
                <a:solidFill>
                  <a:schemeClr val="bg1"/>
                </a:solidFill>
                <a:latin typeface="Arial" pitchFamily="34" charset="0"/>
                <a:ea typeface="Arial Unicode MS" pitchFamily="34" charset="-128"/>
                <a:cs typeface="Arial" pitchFamily="34" charset="0"/>
              </a:rPr>
              <a:t>American, 1913-2009</a:t>
            </a:r>
            <a:endParaRPr lang="en-US" sz="2000" b="1" spc="300" dirty="0" smtClean="0">
              <a:solidFill>
                <a:schemeClr val="bg1"/>
              </a:solidFill>
              <a:latin typeface="Arial" pitchFamily="34" charset="0"/>
              <a:ea typeface="Arial Unicode MS" pitchFamily="34" charset="-128"/>
              <a:cs typeface="Arial" pitchFamily="34" charset="0"/>
            </a:endParaRPr>
          </a:p>
        </p:txBody>
      </p:sp>
      <p:sp>
        <p:nvSpPr>
          <p:cNvPr id="3076" name="Text Box 7"/>
          <p:cNvSpPr txBox="1">
            <a:spLocks noChangeArrowheads="1"/>
          </p:cNvSpPr>
          <p:nvPr/>
        </p:nvSpPr>
        <p:spPr bwMode="auto">
          <a:xfrm>
            <a:off x="2500508" y="560705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solidFill>
                  <a:schemeClr val="bg1"/>
                </a:solidFill>
              </a:rPr>
              <a:t>“Since I’m inarticulate, I express myself with images.”- Helen Levitt</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812" y="1447799"/>
            <a:ext cx="4226191" cy="3870301"/>
          </a:xfrm>
          <a:prstGeom prst="rect">
            <a:avLst/>
          </a:prstGeom>
          <a:solidFill>
            <a:srgbClr val="FFFFFF">
              <a:shade val="85000"/>
            </a:srgbClr>
          </a:solidFill>
          <a:ln w="50800" cap="sq" cmpd="sng">
            <a:solidFill>
              <a:schemeClr val="tx1"/>
            </a:solidFill>
            <a:miter lim="800000"/>
          </a:ln>
          <a:effectLst>
            <a:outerShdw blurRad="177800" dist="101600" dir="7200000" algn="r" rotWithShape="0">
              <a:schemeClr val="bg2"/>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flipH="1">
            <a:off x="2400300" y="5392579"/>
            <a:ext cx="4343400" cy="246221"/>
          </a:xfrm>
          <a:prstGeom prst="rect">
            <a:avLst/>
          </a:prstGeom>
          <a:noFill/>
        </p:spPr>
        <p:txBody>
          <a:bodyPr wrap="square" rtlCol="0">
            <a:spAutoFit/>
          </a:bodyPr>
          <a:lstStyle/>
          <a:p>
            <a:pPr algn="ctr"/>
            <a:r>
              <a:rPr lang="en-US" sz="1000" dirty="0" smtClean="0">
                <a:solidFill>
                  <a:schemeClr val="bg1"/>
                </a:solidFill>
              </a:rPr>
              <a:t>photo: estate of </a:t>
            </a:r>
            <a:r>
              <a:rPr lang="en-US" sz="1000" dirty="0">
                <a:solidFill>
                  <a:schemeClr val="bg1"/>
                </a:solidFill>
              </a:rPr>
              <a:t>H</a:t>
            </a:r>
            <a:r>
              <a:rPr lang="en-US" sz="1000" dirty="0" smtClean="0">
                <a:solidFill>
                  <a:schemeClr val="bg1"/>
                </a:solidFill>
              </a:rPr>
              <a:t>elen Levitt / Laurence </a:t>
            </a:r>
            <a:r>
              <a:rPr lang="en-US" sz="1000" dirty="0">
                <a:solidFill>
                  <a:schemeClr val="bg1"/>
                </a:solidFill>
              </a:rPr>
              <a:t>M</a:t>
            </a:r>
            <a:r>
              <a:rPr lang="en-US" sz="1000" dirty="0" smtClean="0">
                <a:solidFill>
                  <a:schemeClr val="bg1"/>
                </a:solidFill>
              </a:rPr>
              <a:t>iller Gallery, NY</a:t>
            </a:r>
            <a:endParaRPr lang="en-US" sz="10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762000" y="0"/>
            <a:ext cx="7620000" cy="1554162"/>
          </a:xfrm>
        </p:spPr>
        <p:txBody>
          <a:bodyPr>
            <a:normAutofit/>
          </a:bodyPr>
          <a:lstStyle/>
          <a:p>
            <a:pPr algn="ctr" eaLnBrk="1" hangingPunct="1"/>
            <a:r>
              <a:rPr lang="en-US" sz="1800" spc="0" dirty="0">
                <a:solidFill>
                  <a:schemeClr val="bg1"/>
                </a:solidFill>
                <a:latin typeface="Arial" pitchFamily="34" charset="0"/>
                <a:cs typeface="Arial" pitchFamily="34" charset="0"/>
              </a:rPr>
              <a:t>Throughout her long career, Helen Levitt’s photographs have consistently reflected her poetic vision, humor, and inventiveness as much as they have honestly portrayed her subjects—men, women, and children living </a:t>
            </a:r>
            <a:r>
              <a:rPr lang="en-US" sz="1800" spc="0" dirty="0" smtClean="0">
                <a:solidFill>
                  <a:schemeClr val="bg1"/>
                </a:solidFill>
                <a:latin typeface="Arial" pitchFamily="34" charset="0"/>
                <a:cs typeface="Arial" pitchFamily="34" charset="0"/>
              </a:rPr>
              <a:t>it out </a:t>
            </a:r>
            <a:r>
              <a:rPr lang="en-US" sz="1800" spc="0" dirty="0">
                <a:solidFill>
                  <a:schemeClr val="bg1"/>
                </a:solidFill>
                <a:latin typeface="Arial" pitchFamily="34" charset="0"/>
                <a:cs typeface="Arial" pitchFamily="34" charset="0"/>
              </a:rPr>
              <a:t>on the streets and among the tenements of New York. </a:t>
            </a:r>
            <a:r>
              <a:rPr lang="en-US" sz="2000" dirty="0"/>
              <a:t> </a:t>
            </a:r>
            <a:endParaRPr lang="en-US" sz="2000" dirty="0" smtClean="0"/>
          </a:p>
        </p:txBody>
      </p:sp>
      <p:sp>
        <p:nvSpPr>
          <p:cNvPr id="4100" name="Text Box 6"/>
          <p:cNvSpPr txBox="1">
            <a:spLocks noChangeArrowheads="1"/>
          </p:cNvSpPr>
          <p:nvPr/>
        </p:nvSpPr>
        <p:spPr bwMode="auto">
          <a:xfrm>
            <a:off x="3314700" y="6230779"/>
            <a:ext cx="2514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schemeClr val="bg1"/>
                </a:solidFill>
              </a:rPr>
              <a:t>Photo by </a:t>
            </a:r>
            <a:r>
              <a:rPr lang="en-US" sz="1000" dirty="0" smtClean="0">
                <a:solidFill>
                  <a:schemeClr val="bg1"/>
                </a:solidFill>
              </a:rPr>
              <a:t>Helen Levitt, New York c. 1942 </a:t>
            </a:r>
            <a:endParaRPr lang="en-US" sz="1000" dirty="0">
              <a:solidFill>
                <a:schemeClr val="bg1"/>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676400"/>
            <a:ext cx="5924550" cy="4406385"/>
          </a:xfrm>
          <a:prstGeom prst="rect">
            <a:avLst/>
          </a:prstGeom>
          <a:solidFill>
            <a:srgbClr val="FFFFFF">
              <a:shade val="85000"/>
            </a:srgbClr>
          </a:solidFill>
          <a:ln w="50800">
            <a:solidFill>
              <a:schemeClr val="tx1"/>
            </a:solidFill>
            <a:miter lim="800000"/>
            <a:headEnd/>
            <a:tailEnd/>
          </a:ln>
          <a:effectLst>
            <a:outerShdw blurRad="177800" dist="101600" dir="7200000" algn="ctr" rotWithShape="0">
              <a:schemeClr val="bg2"/>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22542"/>
            <a:ext cx="7205488" cy="4719638"/>
          </a:xfrm>
          <a:prstGeom prst="rect">
            <a:avLst/>
          </a:prstGeom>
          <a:noFill/>
          <a:ln w="50800">
            <a:solidFill>
              <a:schemeClr val="tx1"/>
            </a:solidFill>
            <a:miter lim="800000"/>
            <a:headEnd/>
            <a:tailEnd/>
          </a:ln>
          <a:effectLst>
            <a:outerShdw blurRad="177800" dist="101600" dir="72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69444" y="5715000"/>
            <a:ext cx="1447800" cy="246221"/>
          </a:xfrm>
          <a:prstGeom prst="rect">
            <a:avLst/>
          </a:prstGeom>
          <a:noFill/>
        </p:spPr>
        <p:txBody>
          <a:bodyPr wrap="square" rtlCol="0">
            <a:spAutoFit/>
          </a:bodyPr>
          <a:lstStyle/>
          <a:p>
            <a:r>
              <a:rPr lang="en-US" sz="1000" dirty="0" smtClean="0">
                <a:solidFill>
                  <a:schemeClr val="bg1"/>
                </a:solidFill>
              </a:rPr>
              <a:t>Photo by Helen Levitt</a:t>
            </a:r>
            <a:endParaRPr lang="en-US" sz="1000" dirty="0">
              <a:solidFill>
                <a:schemeClr val="bg1"/>
              </a:solidFill>
            </a:endParaRPr>
          </a:p>
        </p:txBody>
      </p:sp>
    </p:spTree>
    <p:extLst>
      <p:ext uri="{BB962C8B-B14F-4D97-AF65-F5344CB8AC3E}">
        <p14:creationId xmlns:p14="http://schemas.microsoft.com/office/powerpoint/2010/main" val="28992006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6"/>
          <p:cNvSpPr txBox="1">
            <a:spLocks noChangeArrowheads="1"/>
          </p:cNvSpPr>
          <p:nvPr/>
        </p:nvSpPr>
        <p:spPr bwMode="auto">
          <a:xfrm>
            <a:off x="800100" y="5401270"/>
            <a:ext cx="754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solidFill>
                  <a:schemeClr val="bg1"/>
                </a:solidFill>
              </a:rPr>
              <a:t>It wasn't until she saw the work of Henri Cartier-Bresson at the Julien Levy Gallery that she started to think of photography as art, a </a:t>
            </a:r>
            <a:r>
              <a:rPr lang="en-US" dirty="0" smtClean="0">
                <a:solidFill>
                  <a:schemeClr val="bg1"/>
                </a:solidFill>
              </a:rPr>
              <a:t>realization </a:t>
            </a:r>
            <a:r>
              <a:rPr lang="en-US" dirty="0">
                <a:solidFill>
                  <a:schemeClr val="bg1"/>
                </a:solidFill>
              </a:rPr>
              <a:t>that made her ambitious to take "a picture that would stand up by itself".</a:t>
            </a:r>
            <a:r>
              <a:rPr lang="en-US" dirty="0"/>
              <a:t> </a:t>
            </a:r>
          </a:p>
        </p:txBody>
      </p:sp>
      <p:sp>
        <p:nvSpPr>
          <p:cNvPr id="5124" name="Text Box 7"/>
          <p:cNvSpPr txBox="1">
            <a:spLocks noChangeArrowheads="1"/>
          </p:cNvSpPr>
          <p:nvPr/>
        </p:nvSpPr>
        <p:spPr bwMode="auto">
          <a:xfrm>
            <a:off x="3314699" y="5163979"/>
            <a:ext cx="2514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smtClean="0">
                <a:solidFill>
                  <a:schemeClr val="bg1"/>
                </a:solidFill>
              </a:rPr>
              <a:t>Photo by Helen Levitt, New York c. 1940</a:t>
            </a:r>
            <a:endParaRPr lang="en-US" sz="1000" dirty="0">
              <a:solidFill>
                <a:schemeClr val="bg1"/>
              </a:solidFill>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148" y="609600"/>
            <a:ext cx="6319703" cy="4419600"/>
          </a:xfrm>
          <a:prstGeom prst="rect">
            <a:avLst/>
          </a:prstGeom>
          <a:solidFill>
            <a:srgbClr val="FFFFFF">
              <a:shade val="85000"/>
            </a:srgbClr>
          </a:solidFill>
          <a:ln w="50800">
            <a:solidFill>
              <a:schemeClr val="tx1"/>
            </a:solidFill>
            <a:miter lim="800000"/>
            <a:headEnd/>
            <a:tailEnd/>
          </a:ln>
          <a:effectLst>
            <a:outerShdw blurRad="177800" dist="101600" dir="7200000" algn="ctr" rotWithShape="0">
              <a:schemeClr val="bg2"/>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3295650" y="6078379"/>
            <a:ext cx="255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schemeClr val="bg1"/>
                </a:solidFill>
              </a:rPr>
              <a:t>Photo by </a:t>
            </a:r>
            <a:r>
              <a:rPr lang="en-US" sz="1000" dirty="0" smtClean="0">
                <a:solidFill>
                  <a:schemeClr val="bg1"/>
                </a:solidFill>
              </a:rPr>
              <a:t>Helen Levitt, New York c. 1945</a:t>
            </a:r>
            <a:endParaRPr lang="en-US" sz="1000" dirty="0">
              <a:solidFill>
                <a:schemeClr val="bg1"/>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672" y="533400"/>
            <a:ext cx="3716655" cy="5439007"/>
          </a:xfrm>
          <a:prstGeom prst="rect">
            <a:avLst/>
          </a:prstGeom>
          <a:solidFill>
            <a:srgbClr val="FFFFFF">
              <a:shade val="85000"/>
            </a:srgbClr>
          </a:solidFill>
          <a:ln w="50800">
            <a:solidFill>
              <a:schemeClr val="tx1"/>
            </a:solidFill>
            <a:miter lim="800000"/>
            <a:headEnd/>
            <a:tailEnd/>
          </a:ln>
          <a:effectLst>
            <a:outerShdw blurRad="177800" dist="101600" dir="7200000" algn="ctr" rotWithShape="0">
              <a:schemeClr val="bg2"/>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3352800" y="5773579"/>
            <a:ext cx="2438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schemeClr val="bg1"/>
                </a:solidFill>
              </a:rPr>
              <a:t>Photo by </a:t>
            </a:r>
            <a:r>
              <a:rPr lang="en-US" sz="1000" dirty="0" smtClean="0">
                <a:solidFill>
                  <a:schemeClr val="bg1"/>
                </a:solidFill>
              </a:rPr>
              <a:t>Helen Levitt, New York c.1945</a:t>
            </a:r>
            <a:endParaRPr lang="en-US" sz="1000" dirty="0">
              <a:solidFill>
                <a:schemeClr val="bg1"/>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73" y="914400"/>
            <a:ext cx="7344053" cy="4727734"/>
          </a:xfrm>
          <a:prstGeom prst="rect">
            <a:avLst/>
          </a:prstGeom>
          <a:solidFill>
            <a:srgbClr val="FFFFFF">
              <a:shade val="85000"/>
            </a:srgbClr>
          </a:solidFill>
          <a:ln w="50800">
            <a:solidFill>
              <a:schemeClr val="tx1"/>
            </a:solidFill>
            <a:miter lim="800000"/>
            <a:headEnd/>
            <a:tailEnd/>
          </a:ln>
          <a:effectLst>
            <a:outerShdw blurRad="177800" dist="101600" dir="7200000" algn="ctr" rotWithShape="0">
              <a:schemeClr val="bg2"/>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258" y="685800"/>
            <a:ext cx="5761484" cy="4965568"/>
          </a:xfrm>
          <a:prstGeom prst="rect">
            <a:avLst/>
          </a:prstGeom>
          <a:noFill/>
          <a:ln w="50800">
            <a:solidFill>
              <a:schemeClr val="tx1"/>
            </a:solidFill>
            <a:miter lim="800000"/>
            <a:headEnd/>
            <a:tailEnd/>
          </a:ln>
          <a:effectLst>
            <a:outerShdw blurRad="177800" dist="101600" dir="72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800475" y="5791200"/>
            <a:ext cx="1543050" cy="246221"/>
          </a:xfrm>
          <a:prstGeom prst="rect">
            <a:avLst/>
          </a:prstGeom>
          <a:noFill/>
        </p:spPr>
        <p:txBody>
          <a:bodyPr wrap="square" rtlCol="0">
            <a:spAutoFit/>
          </a:bodyPr>
          <a:lstStyle/>
          <a:p>
            <a:r>
              <a:rPr lang="en-US" sz="1000" b="1" dirty="0" smtClean="0">
                <a:solidFill>
                  <a:schemeClr val="bg1"/>
                </a:solidFill>
              </a:rPr>
              <a:t>Photo by Helen </a:t>
            </a:r>
            <a:r>
              <a:rPr lang="en-US" sz="1000" dirty="0" smtClean="0">
                <a:solidFill>
                  <a:schemeClr val="bg1"/>
                </a:solidFill>
              </a:rPr>
              <a:t>Levitt</a:t>
            </a:r>
            <a:endParaRPr lang="en-US" sz="1000" dirty="0">
              <a:solidFill>
                <a:schemeClr val="bg1"/>
              </a:solidFill>
            </a:endParaRPr>
          </a:p>
        </p:txBody>
      </p:sp>
    </p:spTree>
    <p:extLst>
      <p:ext uri="{BB962C8B-B14F-4D97-AF65-F5344CB8AC3E}">
        <p14:creationId xmlns:p14="http://schemas.microsoft.com/office/powerpoint/2010/main" val="67140032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3320344" y="5773579"/>
            <a:ext cx="25033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dirty="0">
                <a:solidFill>
                  <a:schemeClr val="bg1"/>
                </a:solidFill>
              </a:rPr>
              <a:t>Photo by </a:t>
            </a:r>
            <a:r>
              <a:rPr lang="en-US" sz="1000" dirty="0" smtClean="0">
                <a:solidFill>
                  <a:schemeClr val="bg1"/>
                </a:solidFill>
              </a:rPr>
              <a:t>Helen Levitt, New York c. 1942</a:t>
            </a:r>
            <a:endParaRPr lang="en-US" sz="1000" dirty="0">
              <a:solidFill>
                <a:schemeClr val="bg1"/>
              </a:solidFill>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78" y="762000"/>
            <a:ext cx="7270044" cy="4907280"/>
          </a:xfrm>
          <a:prstGeom prst="rect">
            <a:avLst/>
          </a:prstGeom>
          <a:solidFill>
            <a:srgbClr val="FFFFFF">
              <a:shade val="85000"/>
            </a:srgbClr>
          </a:solidFill>
          <a:ln w="50800">
            <a:solidFill>
              <a:schemeClr val="tx1"/>
            </a:solidFill>
            <a:miter lim="800000"/>
            <a:headEnd/>
            <a:tailEnd/>
          </a:ln>
          <a:effectLst>
            <a:outerShdw blurRad="177800" dist="101600" dir="7200000" algn="ctr" rotWithShape="0">
              <a:schemeClr val="bg2"/>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439</TotalTime>
  <Words>205</Words>
  <Application>Microsoft Office PowerPoint</Application>
  <PresentationFormat>On-screen Show (4:3)</PresentationFormat>
  <Paragraphs>33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PowerPoint Presentation</vt:lpstr>
      <vt:lpstr>Helen Levitt American, 1913-2009</vt:lpstr>
      <vt:lpstr>Throughout her long career, Helen Levitt’s photographs have consistently reflected her poetic vision, humor, and inventiveness as much as they have honestly portrayed her subjects—men, women, and children living it out on the streets and among the tenements of New York.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miab</dc:creator>
  <cp:lastModifiedBy>Debra Faustini</cp:lastModifiedBy>
  <cp:revision>46</cp:revision>
  <dcterms:created xsi:type="dcterms:W3CDTF">2005-03-02T20:53:55Z</dcterms:created>
  <dcterms:modified xsi:type="dcterms:W3CDTF">2015-10-03T04:08:19Z</dcterms:modified>
</cp:coreProperties>
</file>